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79" r:id="rId2"/>
  </p:sldMasterIdLst>
  <p:notesMasterIdLst>
    <p:notesMasterId r:id="rId15"/>
  </p:notesMasterIdLst>
  <p:handoutMasterIdLst>
    <p:handoutMasterId r:id="rId16"/>
  </p:handoutMasterIdLst>
  <p:sldIdLst>
    <p:sldId id="304" r:id="rId3"/>
    <p:sldId id="350" r:id="rId4"/>
    <p:sldId id="351" r:id="rId5"/>
    <p:sldId id="374" r:id="rId6"/>
    <p:sldId id="354" r:id="rId7"/>
    <p:sldId id="375" r:id="rId8"/>
    <p:sldId id="376" r:id="rId9"/>
    <p:sldId id="377" r:id="rId10"/>
    <p:sldId id="379" r:id="rId11"/>
    <p:sldId id="380" r:id="rId12"/>
    <p:sldId id="381" r:id="rId13"/>
    <p:sldId id="303" r:id="rId14"/>
  </p:sldIdLst>
  <p:sldSz cx="8961438" cy="6721475"/>
  <p:notesSz cx="6807200" cy="99393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000"/>
    <a:srgbClr val="ED7D31"/>
    <a:srgbClr val="5B9CD5"/>
    <a:srgbClr val="D9D9D9"/>
    <a:srgbClr val="FFFFFF"/>
    <a:srgbClr val="0065CC"/>
    <a:srgbClr val="808080"/>
    <a:srgbClr val="91AFFF"/>
    <a:srgbClr val="00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364" autoAdjust="0"/>
  </p:normalViewPr>
  <p:slideViewPr>
    <p:cSldViewPr snapToGrid="0">
      <p:cViewPr>
        <p:scale>
          <a:sx n="70" d="100"/>
          <a:sy n="70" d="100"/>
        </p:scale>
        <p:origin x="1372" y="60"/>
      </p:cViewPr>
      <p:guideLst>
        <p:guide orient="horz" pos="2116"/>
        <p:guide pos="2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22" y="5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0538" y="622300"/>
            <a:ext cx="5832475" cy="437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2724" y="5340802"/>
            <a:ext cx="586816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53337" y="9558753"/>
            <a:ext cx="1875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40824" y="111039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928" y="9558753"/>
            <a:ext cx="84960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75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70969" y="9558753"/>
            <a:ext cx="169919" cy="18466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3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928" y="9558753"/>
            <a:ext cx="84960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4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928" y="9558753"/>
            <a:ext cx="84960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5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928" y="9558753"/>
            <a:ext cx="84960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0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928" y="9558753"/>
            <a:ext cx="84960" cy="18466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39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928" y="9558753"/>
            <a:ext cx="84960" cy="18466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10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928" y="9558753"/>
            <a:ext cx="84960" cy="18466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33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928" y="9558753"/>
            <a:ext cx="84960" cy="18466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24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724" y="5340803"/>
            <a:ext cx="5868165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55928" y="9558753"/>
            <a:ext cx="84960" cy="184666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4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HSS Template-07.jpg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/>
          <a:stretch/>
        </p:blipFill>
        <p:spPr bwMode="auto">
          <a:xfrm>
            <a:off x="-275772" y="10319"/>
            <a:ext cx="2811009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1114426" y="3270159"/>
            <a:ext cx="2470150" cy="22114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36705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McK Title Elements" hidden="1"/>
          <p:cNvGrpSpPr/>
          <p:nvPr userDrawn="1"/>
        </p:nvGrpSpPr>
        <p:grpSpPr bwMode="gray">
          <a:xfrm>
            <a:off x="3174269" y="4462409"/>
            <a:ext cx="4935538" cy="484188"/>
            <a:chOff x="3174269" y="4462409"/>
            <a:chExt cx="4935538" cy="484188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3174269" y="4462409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3174269" y="4730697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>
                  <a:latin typeface="+mn-lt"/>
                </a:rPr>
                <a:t>Date</a:t>
              </a:r>
            </a:p>
          </p:txBody>
        </p:sp>
      </p:grpSp>
      <p:pic>
        <p:nvPicPr>
          <p:cNvPr id="34" name="Picture 2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32" y="844550"/>
            <a:ext cx="15732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12" y="844550"/>
            <a:ext cx="21812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 userDrawn="1"/>
        </p:nvSpPr>
        <p:spPr bwMode="auto">
          <a:xfrm>
            <a:off x="142719" y="446087"/>
            <a:ext cx="2854970" cy="144000"/>
          </a:xfrm>
          <a:prstGeom prst="rect">
            <a:avLst/>
          </a:prstGeom>
          <a:solidFill>
            <a:srgbClr val="5B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 userDrawn="1"/>
        </p:nvSpPr>
        <p:spPr bwMode="auto">
          <a:xfrm>
            <a:off x="3072527" y="446087"/>
            <a:ext cx="2854970" cy="144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 userDrawn="1"/>
        </p:nvSpPr>
        <p:spPr bwMode="auto">
          <a:xfrm>
            <a:off x="5963749" y="446087"/>
            <a:ext cx="285497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1026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487487" y="1516063"/>
            <a:ext cx="7176357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400" b="0" baseline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8" name="Rectangle 1027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219755" y="5688911"/>
            <a:ext cx="4935537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600" b="1" baseline="0">
                <a:solidFill>
                  <a:srgbClr val="FF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1" y="3082925"/>
            <a:ext cx="7577138" cy="2460625"/>
          </a:xfrm>
          <a:prstGeom prst="rect">
            <a:avLst/>
          </a:prstGeom>
        </p:spPr>
      </p:pic>
      <p:grpSp>
        <p:nvGrpSpPr>
          <p:cNvPr id="20" name="Group 26"/>
          <p:cNvGrpSpPr>
            <a:grpSpLocks/>
          </p:cNvGrpSpPr>
          <p:nvPr userDrawn="1"/>
        </p:nvGrpSpPr>
        <p:grpSpPr bwMode="auto">
          <a:xfrm>
            <a:off x="214313" y="3352800"/>
            <a:ext cx="2097087" cy="2190750"/>
            <a:chOff x="218605" y="3362334"/>
            <a:chExt cx="2193689" cy="2276475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218605" y="3362334"/>
              <a:ext cx="2193689" cy="22764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262937" y="3484572"/>
              <a:ext cx="2040820" cy="2117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29311" y="3582988"/>
              <a:ext cx="1942983" cy="2017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" name="Picture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148138"/>
            <a:ext cx="217963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114425" y="3082925"/>
            <a:ext cx="7847013" cy="18723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52200" y="5393928"/>
            <a:ext cx="7809238" cy="1496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0719" y="67777"/>
            <a:ext cx="8640000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tabLst/>
              <a:defRPr sz="2200" b="0"/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0719" y="5965112"/>
            <a:ext cx="6991348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539750" indent="-539750">
              <a:tabLst>
                <a:tab pos="447675" algn="r"/>
              </a:tabLst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83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209800"/>
            <a:ext cx="6786562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262438" y="1603768"/>
            <a:ext cx="2436565" cy="43088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MY" sz="2800" b="0" kern="0" dirty="0">
                <a:solidFill>
                  <a:schemeClr val="tx2"/>
                </a:solidFill>
                <a:latin typeface="+mj-lt"/>
              </a:rPr>
              <a:t>THANK</a:t>
            </a:r>
            <a:r>
              <a:rPr lang="en-MY" sz="2800" b="0" kern="0" baseline="0" dirty="0">
                <a:solidFill>
                  <a:schemeClr val="tx2"/>
                </a:solidFill>
                <a:latin typeface="+mj-lt"/>
              </a:rPr>
              <a:t> YOU</a:t>
            </a:r>
            <a:endParaRPr lang="en-MY" sz="2800" b="0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1" y="2754313"/>
            <a:ext cx="8961438" cy="160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1" y="5441950"/>
            <a:ext cx="8961438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42719" y="446087"/>
            <a:ext cx="2854970" cy="144000"/>
          </a:xfrm>
          <a:prstGeom prst="rect">
            <a:avLst/>
          </a:prstGeom>
          <a:solidFill>
            <a:srgbClr val="5B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072527" y="446087"/>
            <a:ext cx="2854970" cy="144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963749" y="446087"/>
            <a:ext cx="285497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2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HSS Template-07.jpg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/>
          <a:stretch/>
        </p:blipFill>
        <p:spPr bwMode="auto">
          <a:xfrm>
            <a:off x="-275772" y="10319"/>
            <a:ext cx="2811009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1114426" y="3270159"/>
            <a:ext cx="2470150" cy="22114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McK Title Elements" hidden="1"/>
          <p:cNvGrpSpPr/>
          <p:nvPr userDrawn="1"/>
        </p:nvGrpSpPr>
        <p:grpSpPr bwMode="gray">
          <a:xfrm>
            <a:off x="3174269" y="4462409"/>
            <a:ext cx="4935538" cy="484188"/>
            <a:chOff x="3174269" y="4462409"/>
            <a:chExt cx="4935538" cy="484188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3174269" y="4462409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3174269" y="4730697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>
                  <a:latin typeface="+mn-lt"/>
                </a:rPr>
                <a:t>Date</a:t>
              </a:r>
            </a:p>
          </p:txBody>
        </p:sp>
      </p:grpSp>
      <p:pic>
        <p:nvPicPr>
          <p:cNvPr id="34" name="Picture 2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32" y="844550"/>
            <a:ext cx="15732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12" y="844550"/>
            <a:ext cx="21812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 userDrawn="1"/>
        </p:nvSpPr>
        <p:spPr bwMode="auto">
          <a:xfrm>
            <a:off x="142719" y="446087"/>
            <a:ext cx="2854970" cy="144000"/>
          </a:xfrm>
          <a:prstGeom prst="rect">
            <a:avLst/>
          </a:prstGeom>
          <a:solidFill>
            <a:srgbClr val="5B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 userDrawn="1"/>
        </p:nvSpPr>
        <p:spPr bwMode="auto">
          <a:xfrm>
            <a:off x="3072527" y="446087"/>
            <a:ext cx="2854970" cy="144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 userDrawn="1"/>
        </p:nvSpPr>
        <p:spPr bwMode="auto">
          <a:xfrm>
            <a:off x="5963749" y="446087"/>
            <a:ext cx="285497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1026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487487" y="1516063"/>
            <a:ext cx="7176357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400" b="0" baseline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8" name="Rectangle 1027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219755" y="5688911"/>
            <a:ext cx="4935537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600" b="1" baseline="0">
                <a:solidFill>
                  <a:srgbClr val="FF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1" y="3082925"/>
            <a:ext cx="7577138" cy="2460625"/>
          </a:xfrm>
          <a:prstGeom prst="rect">
            <a:avLst/>
          </a:prstGeom>
        </p:spPr>
      </p:pic>
      <p:grpSp>
        <p:nvGrpSpPr>
          <p:cNvPr id="20" name="Group 26"/>
          <p:cNvGrpSpPr>
            <a:grpSpLocks/>
          </p:cNvGrpSpPr>
          <p:nvPr userDrawn="1"/>
        </p:nvGrpSpPr>
        <p:grpSpPr bwMode="auto">
          <a:xfrm>
            <a:off x="214313" y="3352800"/>
            <a:ext cx="2097087" cy="2190750"/>
            <a:chOff x="218605" y="3362334"/>
            <a:chExt cx="2193689" cy="2276475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218605" y="3362334"/>
              <a:ext cx="2193689" cy="22764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262937" y="3484572"/>
              <a:ext cx="2040820" cy="2117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29311" y="3582988"/>
              <a:ext cx="1942983" cy="2017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" name="Picture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148138"/>
            <a:ext cx="217963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114425" y="3082925"/>
            <a:ext cx="7847013" cy="18723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52200" y="5393928"/>
            <a:ext cx="7809238" cy="14962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0719" y="67777"/>
            <a:ext cx="8640000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tabLst/>
              <a:defRPr sz="2200" b="0"/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0719" y="5965112"/>
            <a:ext cx="6991348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539750" indent="-539750">
              <a:tabLst>
                <a:tab pos="447675" algn="r"/>
              </a:tabLst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5600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209800"/>
            <a:ext cx="6786562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262438" y="1603768"/>
            <a:ext cx="2436565" cy="43088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MY" sz="2800" b="0" kern="0" dirty="0">
                <a:solidFill>
                  <a:schemeClr val="tx2"/>
                </a:solidFill>
                <a:latin typeface="+mj-lt"/>
              </a:rPr>
              <a:t>THANK</a:t>
            </a:r>
            <a:r>
              <a:rPr lang="en-MY" sz="2800" b="0" kern="0" baseline="0" dirty="0">
                <a:solidFill>
                  <a:schemeClr val="tx2"/>
                </a:solidFill>
                <a:latin typeface="+mj-lt"/>
              </a:rPr>
              <a:t> YOU</a:t>
            </a:r>
            <a:endParaRPr lang="en-MY" sz="2800" b="0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1" y="2754313"/>
            <a:ext cx="8961438" cy="160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1" y="5441950"/>
            <a:ext cx="8961438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42719" y="446087"/>
            <a:ext cx="2854970" cy="144000"/>
          </a:xfrm>
          <a:prstGeom prst="rect">
            <a:avLst/>
          </a:prstGeom>
          <a:solidFill>
            <a:srgbClr val="5B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072527" y="446087"/>
            <a:ext cx="2854970" cy="144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963749" y="446087"/>
            <a:ext cx="285497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image" Target="../media/image2.png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image" Target="../media/image1.em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21" Type="http://schemas.openxmlformats.org/officeDocument/2006/relationships/tags" Target="../tags/tag34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2.png"/><Relationship Id="rId5" Type="http://schemas.openxmlformats.org/officeDocument/2006/relationships/vmlDrawing" Target="../drawings/vmlDrawing3.vml"/><Relationship Id="rId15" Type="http://schemas.openxmlformats.org/officeDocument/2006/relationships/tags" Target="../tags/tag28.xml"/><Relationship Id="rId23" Type="http://schemas.openxmlformats.org/officeDocument/2006/relationships/image" Target="../media/image1.emf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theme" Target="../theme/theme2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678722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4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cK 1. On-page tracker" hidden="1"/>
          <p:cNvSpPr>
            <a:spLocks noChangeArrowheads="1"/>
          </p:cNvSpPr>
          <p:nvPr/>
        </p:nvSpPr>
        <p:spPr bwMode="gray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3" name="McK Slide Elements" hidden="1"/>
          <p:cNvGrpSpPr/>
          <p:nvPr/>
        </p:nvGrpSpPr>
        <p:grpSpPr>
          <a:xfrm>
            <a:off x="119063" y="6175375"/>
            <a:ext cx="7598505" cy="412750"/>
            <a:chOff x="119063" y="6175375"/>
            <a:chExt cx="7598505" cy="41275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119063" y="6175375"/>
              <a:ext cx="759850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119063" y="6435725"/>
              <a:ext cx="759850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gray">
          <a:xfrm>
            <a:off x="7981955" y="273840"/>
            <a:ext cx="763588" cy="99695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673979" y="279400"/>
            <a:ext cx="1071563" cy="730251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673881" y="285750"/>
            <a:ext cx="1066894" cy="212366"/>
            <a:chOff x="7673881" y="285750"/>
            <a:chExt cx="1066894" cy="212366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7915113" y="250825"/>
            <a:ext cx="830430" cy="1306516"/>
            <a:chOff x="7769225" y="2105025"/>
            <a:chExt cx="830430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>
          <a:xfrm>
            <a:off x="8632894" y="648260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>
                <a:latin typeface="+mn-lt"/>
              </a:rPr>
              <a:pPr lvl="0" algn="r"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5" name="Text Placeholder 2"/>
          <p:cNvSpPr txBox="1">
            <a:spLocks/>
          </p:cNvSpPr>
          <p:nvPr userDrawn="1"/>
        </p:nvSpPr>
        <p:spPr>
          <a:xfrm>
            <a:off x="171451" y="6239927"/>
            <a:ext cx="8618400" cy="15388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5397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None/>
              <a:tabLst>
                <a:tab pos="450850" algn="r"/>
              </a:tabLst>
              <a:defRPr sz="10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0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0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0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/>
              <a:t>		</a:t>
            </a:r>
          </a:p>
        </p:txBody>
      </p:sp>
      <p:cxnSp>
        <p:nvCxnSpPr>
          <p:cNvPr id="66" name="Straight Connector 65"/>
          <p:cNvCxnSpPr/>
          <p:nvPr userDrawn="1"/>
        </p:nvCxnSpPr>
        <p:spPr bwMode="auto">
          <a:xfrm>
            <a:off x="0" y="6233577"/>
            <a:ext cx="8961438" cy="0"/>
          </a:xfrm>
          <a:prstGeom prst="line">
            <a:avLst/>
          </a:prstGeom>
          <a:ln w="1905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8" name="Picture 1"/>
          <p:cNvPicPr>
            <a:picLocks noChangeAspect="1"/>
          </p:cNvPicPr>
          <p:nvPr userDrawn="1"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3" b="8219"/>
          <a:stretch/>
        </p:blipFill>
        <p:spPr bwMode="auto">
          <a:xfrm>
            <a:off x="533401" y="6288881"/>
            <a:ext cx="1123950" cy="4167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23"/>
          <p:cNvSpPr txBox="1">
            <a:spLocks noChangeArrowheads="1"/>
          </p:cNvSpPr>
          <p:nvPr userDrawn="1"/>
        </p:nvSpPr>
        <p:spPr bwMode="auto">
          <a:xfrm>
            <a:off x="5384745" y="6257437"/>
            <a:ext cx="7101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dirty="0"/>
              <a:t>Project Owner :</a:t>
            </a:r>
          </a:p>
        </p:txBody>
      </p:sp>
      <p:sp>
        <p:nvSpPr>
          <p:cNvPr id="70" name="TextBox 24"/>
          <p:cNvSpPr txBox="1">
            <a:spLocks noChangeArrowheads="1"/>
          </p:cNvSpPr>
          <p:nvPr userDrawn="1"/>
        </p:nvSpPr>
        <p:spPr bwMode="auto">
          <a:xfrm>
            <a:off x="7153455" y="6257437"/>
            <a:ext cx="114454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altLang="en-US" sz="800" dirty="0"/>
              <a:t>Project Delivery Partner :</a:t>
            </a:r>
          </a:p>
        </p:txBody>
      </p:sp>
      <p:pic>
        <p:nvPicPr>
          <p:cNvPr id="71" name="Picture 2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55" y="6396423"/>
            <a:ext cx="1040851" cy="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46" y="6396423"/>
            <a:ext cx="1392852" cy="26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78" r:id="rId3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/>
        <a:defRPr sz="2000" b="1" baseline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cK 1. On-page tracker" hidden="1"/>
          <p:cNvSpPr>
            <a:spLocks noChangeArrowheads="1"/>
          </p:cNvSpPr>
          <p:nvPr/>
        </p:nvSpPr>
        <p:spPr bwMode="gray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3" name="McK Slide Elements" hidden="1"/>
          <p:cNvGrpSpPr/>
          <p:nvPr/>
        </p:nvGrpSpPr>
        <p:grpSpPr>
          <a:xfrm>
            <a:off x="119063" y="6175375"/>
            <a:ext cx="7598505" cy="412750"/>
            <a:chOff x="119063" y="6175375"/>
            <a:chExt cx="7598505" cy="41275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119063" y="6175375"/>
              <a:ext cx="759850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119063" y="6435725"/>
              <a:ext cx="759850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gray">
          <a:xfrm>
            <a:off x="7981955" y="273840"/>
            <a:ext cx="763588" cy="99695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673979" y="279400"/>
            <a:ext cx="1071563" cy="730251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673881" y="285750"/>
            <a:ext cx="1066894" cy="212366"/>
            <a:chOff x="7673881" y="285750"/>
            <a:chExt cx="1066894" cy="212366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7915113" y="250825"/>
            <a:ext cx="830430" cy="1306516"/>
            <a:chOff x="7769225" y="2105025"/>
            <a:chExt cx="830430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67" name="Slide Number"/>
          <p:cNvSpPr txBox="1">
            <a:spLocks/>
          </p:cNvSpPr>
          <p:nvPr userDrawn="1"/>
        </p:nvSpPr>
        <p:spPr>
          <a:xfrm>
            <a:off x="8632894" y="648260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>
                <a:latin typeface="+mn-lt"/>
              </a:rPr>
              <a:pPr lvl="0" algn="r"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5" name="Text Placeholder 2"/>
          <p:cNvSpPr txBox="1">
            <a:spLocks/>
          </p:cNvSpPr>
          <p:nvPr userDrawn="1"/>
        </p:nvSpPr>
        <p:spPr>
          <a:xfrm>
            <a:off x="171451" y="6239927"/>
            <a:ext cx="8618400" cy="15388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5397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None/>
              <a:tabLst>
                <a:tab pos="450850" algn="r"/>
              </a:tabLst>
              <a:defRPr sz="10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0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0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0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/>
              <a:t>		</a:t>
            </a:r>
          </a:p>
        </p:txBody>
      </p:sp>
      <p:cxnSp>
        <p:nvCxnSpPr>
          <p:cNvPr id="66" name="Straight Connector 65"/>
          <p:cNvCxnSpPr/>
          <p:nvPr userDrawn="1"/>
        </p:nvCxnSpPr>
        <p:spPr bwMode="auto">
          <a:xfrm>
            <a:off x="0" y="6233577"/>
            <a:ext cx="8961438" cy="0"/>
          </a:xfrm>
          <a:prstGeom prst="line">
            <a:avLst/>
          </a:prstGeom>
          <a:ln w="1905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8" name="Picture 1"/>
          <p:cNvPicPr>
            <a:picLocks noChangeAspect="1"/>
          </p:cNvPicPr>
          <p:nvPr userDrawn="1"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3" b="8219"/>
          <a:stretch/>
        </p:blipFill>
        <p:spPr bwMode="auto">
          <a:xfrm>
            <a:off x="533401" y="6288881"/>
            <a:ext cx="1123950" cy="4167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23"/>
          <p:cNvSpPr txBox="1">
            <a:spLocks noChangeArrowheads="1"/>
          </p:cNvSpPr>
          <p:nvPr userDrawn="1"/>
        </p:nvSpPr>
        <p:spPr bwMode="auto">
          <a:xfrm>
            <a:off x="5384745" y="6257437"/>
            <a:ext cx="7101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dirty="0"/>
              <a:t>Project Owner :</a:t>
            </a:r>
          </a:p>
        </p:txBody>
      </p:sp>
      <p:sp>
        <p:nvSpPr>
          <p:cNvPr id="70" name="TextBox 24"/>
          <p:cNvSpPr txBox="1">
            <a:spLocks noChangeArrowheads="1"/>
          </p:cNvSpPr>
          <p:nvPr userDrawn="1"/>
        </p:nvSpPr>
        <p:spPr bwMode="auto">
          <a:xfrm>
            <a:off x="7153455" y="6257437"/>
            <a:ext cx="114454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altLang="en-US" sz="800" dirty="0"/>
              <a:t>Project Delivery Partner :</a:t>
            </a:r>
          </a:p>
        </p:txBody>
      </p:sp>
      <p:pic>
        <p:nvPicPr>
          <p:cNvPr id="71" name="Picture 2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55" y="6396423"/>
            <a:ext cx="1040851" cy="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46" y="6396423"/>
            <a:ext cx="1392852" cy="26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63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/>
        <a:defRPr sz="2000" b="1" baseline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7" y="1516063"/>
            <a:ext cx="7176357" cy="769441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FF"/>
                </a:solidFill>
              </a:rPr>
              <a:t>LRT3 Website</a:t>
            </a:r>
            <a:br>
              <a:rPr lang="en-US" altLang="en-US" b="1" dirty="0" smtClean="0">
                <a:solidFill>
                  <a:srgbClr val="0000FF"/>
                </a:solidFill>
              </a:rPr>
            </a:br>
            <a:r>
              <a:rPr lang="en-US" altLang="en-US" sz="2000" b="1" dirty="0" smtClean="0">
                <a:solidFill>
                  <a:srgbClr val="0000FF"/>
                </a:solidFill>
              </a:rPr>
              <a:t>Proposed content for events &amp; press release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9755" y="5688911"/>
            <a:ext cx="4935537" cy="492443"/>
          </a:xfrm>
        </p:spPr>
        <p:txBody>
          <a:bodyPr/>
          <a:lstStyle/>
          <a:p>
            <a:r>
              <a:rPr lang="en-US" dirty="0" smtClean="0"/>
              <a:t>MRCBGK Strategic Communications</a:t>
            </a:r>
          </a:p>
          <a:p>
            <a:r>
              <a:rPr lang="en-US" dirty="0"/>
              <a:t>9</a:t>
            </a:r>
            <a:r>
              <a:rPr lang="en-US" dirty="0" smtClean="0"/>
              <a:t> June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759125" y="564650"/>
            <a:ext cx="7867290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124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9408" y="564650"/>
            <a:ext cx="1442577" cy="431321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9124" y="1153149"/>
            <a:ext cx="786729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9125" y="1231550"/>
            <a:ext cx="1442576" cy="6556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May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5396" y="1231549"/>
            <a:ext cx="6211018" cy="51558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Tender briefing 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25 May 2017 (supply, delivery, installation, testing and commissioning of</a:t>
            </a:r>
            <a:r>
              <a:rPr kumimoji="0" lang="en-MY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escalators 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package ESC</a:t>
            </a:r>
            <a:r>
              <a:rPr kumimoji="0" lang="en-MY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(Eastern &amp; Western)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Light Rail Transit 3 (LRT3)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Bandar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Utama – Johan Setia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May 2017,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Prasarana Malaysia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Berhad (Prasarana)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 George Kent Sdn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Bhd (MRCBGK)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held a tender briefing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lang="en-US" sz="1400" dirty="0" smtClean="0">
                <a:solidFill>
                  <a:srgbClr val="000000"/>
                </a:solidFill>
              </a:rPr>
              <a:t>supply</a:t>
            </a:r>
            <a:r>
              <a:rPr lang="en-US" sz="1400" dirty="0">
                <a:solidFill>
                  <a:srgbClr val="000000"/>
                </a:solidFill>
              </a:rPr>
              <a:t>, delivery, installation, testing and commissioning </a:t>
            </a:r>
            <a:r>
              <a:rPr lang="en-US" sz="1400" dirty="0" smtClean="0">
                <a:solidFill>
                  <a:srgbClr val="000000"/>
                </a:solidFill>
              </a:rPr>
              <a:t>of </a:t>
            </a:r>
            <a:r>
              <a:rPr lang="en-US" sz="1400" dirty="0">
                <a:solidFill>
                  <a:srgbClr val="000000"/>
                </a:solidFill>
              </a:rPr>
              <a:t>escalators for package ESC (Eastern &amp; Western)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 Rail Transit 3 (LRT3) from Bandar Utama – Johan Setia”. Present at the briefing were </a:t>
            </a:r>
            <a:r>
              <a:rPr lang="en-US" sz="1400" dirty="0">
                <a:solidFill>
                  <a:srgbClr val="000000"/>
                </a:solidFill>
              </a:rPr>
              <a:t>Mr. </a:t>
            </a:r>
            <a:r>
              <a:rPr lang="en-US" sz="1400" dirty="0" err="1">
                <a:solidFill>
                  <a:srgbClr val="000000"/>
                </a:solidFill>
              </a:rPr>
              <a:t>Rahizad</a:t>
            </a:r>
            <a:r>
              <a:rPr lang="en-US" sz="1400" dirty="0">
                <a:solidFill>
                  <a:srgbClr val="000000"/>
                </a:solidFill>
              </a:rPr>
              <a:t> Rashid, Vice President, </a:t>
            </a:r>
            <a:r>
              <a:rPr lang="en-US" sz="1400" dirty="0" err="1">
                <a:solidFill>
                  <a:srgbClr val="000000"/>
                </a:solidFill>
              </a:rPr>
              <a:t>Prasarana</a:t>
            </a:r>
            <a:r>
              <a:rPr lang="en-US" sz="1400" dirty="0">
                <a:solidFill>
                  <a:srgbClr val="000000"/>
                </a:solidFill>
              </a:rPr>
              <a:t> Rail and Infrastructure Projects </a:t>
            </a:r>
            <a:r>
              <a:rPr lang="en-US" sz="1400" dirty="0" err="1">
                <a:solidFill>
                  <a:srgbClr val="000000"/>
                </a:solidFill>
              </a:rPr>
              <a:t>Sdn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Bhd</a:t>
            </a:r>
            <a:r>
              <a:rPr lang="en-US" sz="1400" dirty="0">
                <a:solidFill>
                  <a:srgbClr val="000000"/>
                </a:solidFill>
              </a:rPr>
              <a:t> (PRAISE);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Mr.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Loon, Design Engineer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Infrastructure, Engineering &amp; Design Department (IED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MRCBGK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Mr. Thong Chong Yong, Senior Manager,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MRCBGK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Mr. </a:t>
            </a:r>
            <a:r>
              <a:rPr lang="en-US" sz="1400" dirty="0" err="1">
                <a:solidFill>
                  <a:srgbClr val="000000"/>
                </a:solidFill>
              </a:rPr>
              <a:t>Noeh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Niqmann</a:t>
            </a:r>
            <a:r>
              <a:rPr lang="en-US" sz="1400" dirty="0">
                <a:solidFill>
                  <a:srgbClr val="000000"/>
                </a:solidFill>
              </a:rPr>
              <a:t> Zainal </a:t>
            </a:r>
            <a:r>
              <a:rPr lang="en-US" sz="1400" dirty="0" err="1">
                <a:solidFill>
                  <a:srgbClr val="000000"/>
                </a:solidFill>
              </a:rPr>
              <a:t>Abidin</a:t>
            </a:r>
            <a:r>
              <a:rPr lang="en-US" sz="1400" dirty="0">
                <a:solidFill>
                  <a:srgbClr val="000000"/>
                </a:solidFill>
              </a:rPr>
              <a:t>, certified integrity officer, </a:t>
            </a:r>
            <a:r>
              <a:rPr lang="en-US" sz="1400" dirty="0" err="1" smtClean="0">
                <a:solidFill>
                  <a:srgbClr val="000000"/>
                </a:solidFill>
              </a:rPr>
              <a:t>Prasarana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 Gallery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6830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</a:t>
            </a:r>
            <a:endParaRPr kumimoji="0" lang="en-MY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6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719" y="174812"/>
            <a:ext cx="8640000" cy="8068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rgbClr val="0000FF"/>
                </a:solidFill>
              </a:rPr>
              <a:t>Tender briefing on 25 May 2017 (supply, delivery, installation, testing and commissioning of escalators for package ESC (Eastern &amp; Western) Light Rail Transit 3 (LRT3) from Bandar Utama – Johan Setia)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719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3052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385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719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3052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5385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43" y="2907240"/>
            <a:ext cx="2795334" cy="56477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Representatives from pre-qualified contractors registering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 attendance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4596" y="2862891"/>
            <a:ext cx="2853790" cy="70924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5385" y="2852115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719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3052" y="5349239"/>
            <a:ext cx="2795334" cy="66159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5385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5675" y="2887016"/>
            <a:ext cx="3205793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Mr. </a:t>
            </a:r>
            <a:r>
              <a:rPr lang="en-US" sz="1000" dirty="0" err="1">
                <a:solidFill>
                  <a:srgbClr val="000000"/>
                </a:solidFill>
              </a:rPr>
              <a:t>Rahizad</a:t>
            </a:r>
            <a:r>
              <a:rPr lang="en-US" sz="1000" dirty="0">
                <a:solidFill>
                  <a:srgbClr val="000000"/>
                </a:solidFill>
              </a:rPr>
              <a:t> Rashid, Vice President, </a:t>
            </a:r>
            <a:r>
              <a:rPr lang="en-US" sz="1000" dirty="0" err="1">
                <a:solidFill>
                  <a:srgbClr val="000000"/>
                </a:solidFill>
              </a:rPr>
              <a:t>Prasarana</a:t>
            </a:r>
            <a:r>
              <a:rPr lang="en-US" sz="1000" dirty="0">
                <a:solidFill>
                  <a:srgbClr val="000000"/>
                </a:solidFill>
              </a:rPr>
              <a:t> Rail and Infrastructure Projects </a:t>
            </a:r>
            <a:r>
              <a:rPr lang="en-US" sz="1000" dirty="0" err="1">
                <a:solidFill>
                  <a:srgbClr val="000000"/>
                </a:solidFill>
              </a:rPr>
              <a:t>Sdn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Bhd</a:t>
            </a:r>
            <a:r>
              <a:rPr lang="en-US" sz="1000" dirty="0">
                <a:solidFill>
                  <a:srgbClr val="000000"/>
                </a:solidFill>
              </a:rPr>
              <a:t> (PRAISE), delivering the opening remarks</a:t>
            </a:r>
            <a:r>
              <a:rPr lang="en-US" sz="1000" dirty="0" smtClean="0">
                <a:solidFill>
                  <a:srgbClr val="000000"/>
                </a:solidFill>
              </a:rPr>
              <a:t>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21" y="1041684"/>
            <a:ext cx="2704830" cy="1803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0" y="1043734"/>
            <a:ext cx="2741085" cy="182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14" y="1041684"/>
            <a:ext cx="2704830" cy="1803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1" y="3538332"/>
            <a:ext cx="2735799" cy="18238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0902" y="2888438"/>
            <a:ext cx="29705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Mr. Chan </a:t>
            </a:r>
            <a:r>
              <a:rPr lang="en-US" sz="1000" dirty="0" err="1">
                <a:solidFill>
                  <a:srgbClr val="000000"/>
                </a:solidFill>
              </a:rPr>
              <a:t>Wai</a:t>
            </a:r>
            <a:r>
              <a:rPr lang="en-US" sz="1000" dirty="0">
                <a:solidFill>
                  <a:srgbClr val="000000"/>
                </a:solidFill>
              </a:rPr>
              <a:t> Loon, Design Engineer, Infrastructure, Engineering &amp; Design Department (IED), </a:t>
            </a:r>
            <a:r>
              <a:rPr lang="en-US" sz="1000" dirty="0" smtClean="0">
                <a:solidFill>
                  <a:srgbClr val="000000"/>
                </a:solidFill>
              </a:rPr>
              <a:t>MRCBGK, </a:t>
            </a:r>
            <a:r>
              <a:rPr lang="en-US" sz="1000" dirty="0">
                <a:solidFill>
                  <a:srgbClr val="000000"/>
                </a:solidFill>
              </a:rPr>
              <a:t>presenting on the technical aspects of the </a:t>
            </a:r>
            <a:r>
              <a:rPr lang="en-US" sz="1000" dirty="0" smtClean="0">
                <a:solidFill>
                  <a:srgbClr val="000000"/>
                </a:solidFill>
              </a:rPr>
              <a:t>package.</a:t>
            </a:r>
            <a:endParaRPr lang="en-US" sz="1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341" y="5428515"/>
            <a:ext cx="2795334" cy="837652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Mr. </a:t>
            </a:r>
            <a:r>
              <a:rPr lang="en-US" sz="1000" dirty="0" err="1">
                <a:solidFill>
                  <a:srgbClr val="000000"/>
                </a:solidFill>
              </a:rPr>
              <a:t>Noeh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</a:rPr>
              <a:t>Niqman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Zainal </a:t>
            </a:r>
            <a:r>
              <a:rPr lang="en-US" sz="1000" dirty="0" err="1">
                <a:solidFill>
                  <a:srgbClr val="000000"/>
                </a:solidFill>
              </a:rPr>
              <a:t>Abidin</a:t>
            </a:r>
            <a:r>
              <a:rPr lang="en-US" sz="1000" dirty="0">
                <a:solidFill>
                  <a:srgbClr val="000000"/>
                </a:solidFill>
              </a:rPr>
              <a:t>, certified integrity officer, </a:t>
            </a:r>
            <a:r>
              <a:rPr lang="en-US" sz="1000" dirty="0" err="1" smtClean="0">
                <a:solidFill>
                  <a:srgbClr val="000000"/>
                </a:solidFill>
              </a:rPr>
              <a:t>Prasarana</a:t>
            </a:r>
            <a:r>
              <a:rPr lang="en-US" sz="1000" dirty="0" smtClean="0">
                <a:solidFill>
                  <a:srgbClr val="000000"/>
                </a:solidFill>
              </a:rPr>
              <a:t>, presenting on the integrity aspects that all pre-qualified contractors need to adhere to.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49861" y="5688911"/>
            <a:ext cx="4935537" cy="492443"/>
          </a:xfrm>
          <a:prstGeom prst="rect">
            <a:avLst/>
          </a:prstGeom>
        </p:spPr>
        <p:txBody>
          <a:bodyPr/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b="1" kern="0" dirty="0" smtClean="0">
                <a:solidFill>
                  <a:srgbClr val="FF0000"/>
                </a:solidFill>
                <a:latin typeface="+mj-lt"/>
              </a:rPr>
              <a:t>www.lrt3.com</a:t>
            </a:r>
          </a:p>
        </p:txBody>
      </p:sp>
    </p:spTree>
    <p:extLst>
      <p:ext uri="{BB962C8B-B14F-4D97-AF65-F5344CB8AC3E}">
        <p14:creationId xmlns:p14="http://schemas.microsoft.com/office/powerpoint/2010/main" val="36717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759125" y="564650"/>
            <a:ext cx="7867290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124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2015</a:t>
            </a:r>
            <a:endParaRPr lang="en-MY" sz="1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9408" y="564650"/>
            <a:ext cx="1442577" cy="431321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2017</a:t>
            </a:r>
            <a:endParaRPr lang="en-MY" sz="1400" dirty="0" smtClean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9124" y="1153149"/>
            <a:ext cx="786729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9125" y="1231550"/>
            <a:ext cx="1442576" cy="6556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24</a:t>
            </a:r>
            <a:r>
              <a:rPr lang="en-US" sz="1400" dirty="0" smtClean="0">
                <a:solidFill>
                  <a:schemeClr val="tx1"/>
                </a:solidFill>
              </a:rPr>
              <a:t> May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2017</a:t>
            </a:r>
            <a:endParaRPr lang="en-MY" sz="1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5396" y="1231549"/>
            <a:ext cx="6211018" cy="51558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MY" sz="1400" b="1" dirty="0">
                <a:solidFill>
                  <a:schemeClr val="tx2"/>
                </a:solidFill>
              </a:rPr>
              <a:t>Tender briefing </a:t>
            </a:r>
            <a:r>
              <a:rPr lang="en-MY" sz="1400" b="1" dirty="0" smtClean="0">
                <a:solidFill>
                  <a:schemeClr val="tx2"/>
                </a:solidFill>
              </a:rPr>
              <a:t>on </a:t>
            </a:r>
            <a:r>
              <a:rPr lang="en-MY" sz="1400" b="1" dirty="0" smtClean="0">
                <a:solidFill>
                  <a:schemeClr val="tx2"/>
                </a:solidFill>
              </a:rPr>
              <a:t>24</a:t>
            </a:r>
            <a:r>
              <a:rPr lang="en-MY" sz="1400" b="1" dirty="0" smtClean="0">
                <a:solidFill>
                  <a:schemeClr val="tx2"/>
                </a:solidFill>
              </a:rPr>
              <a:t> May </a:t>
            </a:r>
            <a:r>
              <a:rPr lang="en-MY" sz="1400" b="1" dirty="0" smtClean="0">
                <a:solidFill>
                  <a:schemeClr val="tx2"/>
                </a:solidFill>
              </a:rPr>
              <a:t>2017 </a:t>
            </a:r>
            <a:r>
              <a:rPr lang="en-MY" sz="1400" b="1" dirty="0" smtClean="0">
                <a:solidFill>
                  <a:schemeClr val="tx2"/>
                </a:solidFill>
              </a:rPr>
              <a:t>(supply, delivery, installation, testing and commissioning of fire protection system (Eastern &amp; Western) for Light Rail Transit 3 (LRT3) </a:t>
            </a:r>
            <a:r>
              <a:rPr lang="en-US" sz="1400" b="1" dirty="0" smtClean="0">
                <a:solidFill>
                  <a:schemeClr val="tx2"/>
                </a:solidFill>
              </a:rPr>
              <a:t>from </a:t>
            </a:r>
            <a:r>
              <a:rPr lang="en-US" sz="1400" b="1" dirty="0" smtClean="0">
                <a:solidFill>
                  <a:schemeClr val="tx2"/>
                </a:solidFill>
              </a:rPr>
              <a:t>Bandar </a:t>
            </a:r>
            <a:r>
              <a:rPr lang="en-US" sz="1400" b="1" dirty="0">
                <a:solidFill>
                  <a:schemeClr val="tx2"/>
                </a:solidFill>
              </a:rPr>
              <a:t>Utama – Johan Setia</a:t>
            </a:r>
            <a:r>
              <a:rPr lang="en-MY" sz="1400" b="1" dirty="0" smtClean="0">
                <a:solidFill>
                  <a:schemeClr val="tx2"/>
                </a:solidFill>
              </a:rPr>
              <a:t>)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On </a:t>
            </a:r>
            <a:r>
              <a:rPr lang="en-US" sz="1400" dirty="0" smtClean="0">
                <a:solidFill>
                  <a:schemeClr val="tx1"/>
                </a:solidFill>
              </a:rPr>
              <a:t>24</a:t>
            </a:r>
            <a:r>
              <a:rPr lang="en-US" sz="1400" dirty="0" smtClean="0">
                <a:solidFill>
                  <a:schemeClr val="tx1"/>
                </a:solidFill>
              </a:rPr>
              <a:t> May </a:t>
            </a:r>
            <a:r>
              <a:rPr lang="en-US" sz="1400" dirty="0" smtClean="0">
                <a:solidFill>
                  <a:schemeClr val="tx1"/>
                </a:solidFill>
              </a:rPr>
              <a:t>2017, </a:t>
            </a:r>
            <a:r>
              <a:rPr lang="en-US" sz="1400" dirty="0">
                <a:solidFill>
                  <a:schemeClr val="tx1"/>
                </a:solidFill>
              </a:rPr>
              <a:t>Prasarana Malaysia </a:t>
            </a:r>
            <a:r>
              <a:rPr lang="en-US" sz="1400" dirty="0" smtClean="0">
                <a:solidFill>
                  <a:schemeClr val="tx1"/>
                </a:solidFill>
              </a:rPr>
              <a:t>Berhad (Prasarana) and </a:t>
            </a:r>
            <a:r>
              <a:rPr lang="en-US" sz="1400" dirty="0">
                <a:solidFill>
                  <a:schemeClr val="tx1"/>
                </a:solidFill>
              </a:rPr>
              <a:t>MRCB George Kent Sdn </a:t>
            </a:r>
            <a:r>
              <a:rPr lang="en-US" sz="1400" dirty="0" smtClean="0">
                <a:solidFill>
                  <a:schemeClr val="tx1"/>
                </a:solidFill>
              </a:rPr>
              <a:t>Bhd (MRCBGK) </a:t>
            </a:r>
            <a:r>
              <a:rPr lang="en-US" sz="1400" dirty="0">
                <a:solidFill>
                  <a:schemeClr val="tx1"/>
                </a:solidFill>
              </a:rPr>
              <a:t>held a tender briefing </a:t>
            </a:r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en-US" sz="1400" dirty="0">
                <a:solidFill>
                  <a:schemeClr val="tx1"/>
                </a:solidFill>
              </a:rPr>
              <a:t>supply, delivery, installation, testing and commissioning of fire protection system (Eastern &amp; Western) for Light Rail Transit 3 (LRT3) from Bandar Utama – Johan Setia”. </a:t>
            </a:r>
            <a:r>
              <a:rPr lang="en-US" sz="1400" dirty="0">
                <a:solidFill>
                  <a:schemeClr val="tx1"/>
                </a:solidFill>
              </a:rPr>
              <a:t>Present at the briefing </a:t>
            </a:r>
            <a:r>
              <a:rPr lang="en-US" sz="1400" dirty="0" smtClean="0">
                <a:solidFill>
                  <a:schemeClr val="tx1"/>
                </a:solidFill>
              </a:rPr>
              <a:t>were </a:t>
            </a:r>
            <a:r>
              <a:rPr lang="en-US" sz="1400" dirty="0">
                <a:solidFill>
                  <a:schemeClr val="tx1"/>
                </a:solidFill>
              </a:rPr>
              <a:t>Mr. </a:t>
            </a:r>
            <a:r>
              <a:rPr lang="en-US" sz="1400" dirty="0" err="1">
                <a:solidFill>
                  <a:schemeClr val="tx1"/>
                </a:solidFill>
              </a:rPr>
              <a:t>Yazid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Ahad</a:t>
            </a:r>
            <a:r>
              <a:rPr lang="en-US" sz="1400" dirty="0">
                <a:solidFill>
                  <a:schemeClr val="tx1"/>
                </a:solidFill>
              </a:rPr>
              <a:t>, Vice President, </a:t>
            </a:r>
            <a:r>
              <a:rPr lang="en-US" sz="1400" dirty="0" err="1">
                <a:solidFill>
                  <a:schemeClr val="tx1"/>
                </a:solidFill>
              </a:rPr>
              <a:t>Prasarana</a:t>
            </a:r>
            <a:r>
              <a:rPr lang="en-US" sz="1400" dirty="0">
                <a:solidFill>
                  <a:schemeClr val="tx1"/>
                </a:solidFill>
              </a:rPr>
              <a:t> Rail and Infrastructure Projects </a:t>
            </a:r>
            <a:r>
              <a:rPr lang="en-US" sz="1400" dirty="0" err="1">
                <a:solidFill>
                  <a:schemeClr val="tx1"/>
                </a:solidFill>
              </a:rPr>
              <a:t>Sdn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Bhd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smtClean="0">
                <a:solidFill>
                  <a:schemeClr val="tx1"/>
                </a:solidFill>
              </a:rPr>
              <a:t>PRAISE); Mr. </a:t>
            </a:r>
            <a:r>
              <a:rPr lang="en-US" sz="1400" dirty="0" smtClean="0">
                <a:solidFill>
                  <a:schemeClr val="tx1"/>
                </a:solidFill>
              </a:rPr>
              <a:t>Mohamad Hazlay Hashim, Senior Engineer, </a:t>
            </a:r>
            <a:r>
              <a:rPr lang="en-US" sz="1400" dirty="0" smtClean="0">
                <a:solidFill>
                  <a:schemeClr val="tx1"/>
                </a:solidFill>
              </a:rPr>
              <a:t>Infrastructure Construction Management, </a:t>
            </a:r>
            <a:r>
              <a:rPr lang="en-US" sz="1400" dirty="0">
                <a:solidFill>
                  <a:schemeClr val="tx1"/>
                </a:solidFill>
              </a:rPr>
              <a:t>MRCBGK; </a:t>
            </a:r>
            <a:r>
              <a:rPr lang="en-US" sz="1400" dirty="0" smtClean="0">
                <a:solidFill>
                  <a:schemeClr val="tx1"/>
                </a:solidFill>
              </a:rPr>
              <a:t>Mr. Mohd Salahuddin Yaacob, </a:t>
            </a:r>
            <a:r>
              <a:rPr lang="en-US" sz="1400" dirty="0">
                <a:solidFill>
                  <a:schemeClr val="tx1"/>
                </a:solidFill>
              </a:rPr>
              <a:t>Senior Manager, Environmental, Safety &amp; Health (ESH), </a:t>
            </a:r>
            <a:r>
              <a:rPr lang="en-US" sz="1400" dirty="0" smtClean="0">
                <a:solidFill>
                  <a:schemeClr val="tx1"/>
                </a:solidFill>
              </a:rPr>
              <a:t>MRCBGK; Mr. </a:t>
            </a:r>
            <a:r>
              <a:rPr lang="en-US" sz="1400" dirty="0" smtClean="0">
                <a:solidFill>
                  <a:schemeClr val="tx1"/>
                </a:solidFill>
              </a:rPr>
              <a:t>Thong Chong Yong, </a:t>
            </a:r>
            <a:r>
              <a:rPr lang="en-US" sz="1400" dirty="0" smtClean="0">
                <a:solidFill>
                  <a:schemeClr val="tx1"/>
                </a:solidFill>
              </a:rPr>
              <a:t>Senior Manager, </a:t>
            </a:r>
            <a:r>
              <a:rPr lang="en-US" sz="1400" dirty="0">
                <a:solidFill>
                  <a:schemeClr val="tx1"/>
                </a:solidFill>
              </a:rPr>
              <a:t>Contracts </a:t>
            </a:r>
            <a:r>
              <a:rPr lang="en-US" sz="1400" dirty="0" smtClean="0">
                <a:solidFill>
                  <a:schemeClr val="tx1"/>
                </a:solidFill>
              </a:rPr>
              <a:t>Management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MRCBGK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and</a:t>
            </a:r>
            <a:r>
              <a:rPr lang="en-US" sz="1400" dirty="0">
                <a:solidFill>
                  <a:schemeClr val="tx1"/>
                </a:solidFill>
              </a:rPr>
              <a:t> Mr. Ravendran Rasalingam, General Manager, quality assurance and quality control (QAQC), MRCBGK.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Event Gallery</a:t>
            </a:r>
            <a:endParaRPr lang="en-MY" sz="14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6830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2016</a:t>
            </a:r>
            <a:endParaRPr lang="en-MY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719" y="174812"/>
            <a:ext cx="8640000" cy="8068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2"/>
                </a:solidFill>
              </a:rPr>
              <a:t>Tender briefing on 24 May 2017 (supply, delivery, installation, testing and commissioning of fire protection system (Eastern &amp; Western) for Light Rail Transit 3 (LRT3) from Bandar Utama – Johan Setia)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719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Picture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3052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385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719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3052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5385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43" y="2907240"/>
            <a:ext cx="2795334" cy="56477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</a:rPr>
              <a:t>Representatives from pre-qualified contractors registering </a:t>
            </a:r>
            <a:r>
              <a:rPr lang="en-US" sz="1000" dirty="0" smtClean="0">
                <a:solidFill>
                  <a:schemeClr val="tx1"/>
                </a:solidFill>
              </a:rPr>
              <a:t>their attendance</a:t>
            </a:r>
            <a:r>
              <a:rPr lang="en-US" sz="1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4596" y="2862891"/>
            <a:ext cx="2853790" cy="70924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5385" y="2852115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719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3052" y="5349239"/>
            <a:ext cx="2795334" cy="66159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5385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30415" y="2904953"/>
            <a:ext cx="2847177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/>
              <a:t>Mr. </a:t>
            </a:r>
            <a:r>
              <a:rPr lang="en-US" sz="1000" dirty="0" err="1"/>
              <a:t>Yazid</a:t>
            </a:r>
            <a:r>
              <a:rPr lang="en-US" sz="1000" dirty="0"/>
              <a:t> </a:t>
            </a:r>
            <a:r>
              <a:rPr lang="en-US" sz="1000" dirty="0" err="1"/>
              <a:t>Ahad</a:t>
            </a:r>
            <a:r>
              <a:rPr lang="en-US" sz="1000" dirty="0"/>
              <a:t>, Vice President, </a:t>
            </a:r>
            <a:r>
              <a:rPr lang="en-US" sz="1000" dirty="0" err="1"/>
              <a:t>Prasarana</a:t>
            </a:r>
            <a:r>
              <a:rPr lang="en-US" sz="1000" dirty="0"/>
              <a:t> Rail and Infrastructure Projects </a:t>
            </a:r>
            <a:r>
              <a:rPr lang="en-US" sz="1000" dirty="0" err="1"/>
              <a:t>Sdn</a:t>
            </a:r>
            <a:r>
              <a:rPr lang="en-US" sz="1000" dirty="0"/>
              <a:t> </a:t>
            </a:r>
            <a:r>
              <a:rPr lang="en-US" sz="1000" dirty="0" err="1"/>
              <a:t>Bhd</a:t>
            </a:r>
            <a:r>
              <a:rPr lang="en-US" sz="1000" dirty="0"/>
              <a:t> (PRAISE</a:t>
            </a:r>
            <a:r>
              <a:rPr lang="en-US" sz="1000" dirty="0" smtClean="0"/>
              <a:t>), </a:t>
            </a:r>
            <a:r>
              <a:rPr lang="en-US" sz="1000" dirty="0" smtClean="0"/>
              <a:t>delivering the opening remarks. </a:t>
            </a:r>
            <a:endParaRPr lang="en-US" sz="1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21" y="1041684"/>
            <a:ext cx="2704830" cy="1803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0" y="1043734"/>
            <a:ext cx="2741086" cy="1827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14" y="1041684"/>
            <a:ext cx="2704830" cy="1803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1" y="3538332"/>
            <a:ext cx="2735800" cy="18238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99" y="3539342"/>
            <a:ext cx="2709481" cy="180632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82258" y="5416318"/>
            <a:ext cx="2795334" cy="974907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</a:rPr>
              <a:t>Mr. </a:t>
            </a:r>
            <a:r>
              <a:rPr lang="en-US" sz="1000" dirty="0" smtClean="0">
                <a:solidFill>
                  <a:schemeClr val="tx1"/>
                </a:solidFill>
              </a:rPr>
              <a:t>Thong Chong Yong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>
                <a:solidFill>
                  <a:schemeClr val="tx1"/>
                </a:solidFill>
              </a:rPr>
              <a:t>Senior </a:t>
            </a:r>
            <a:r>
              <a:rPr lang="en-US" sz="1000" dirty="0" smtClean="0">
                <a:solidFill>
                  <a:schemeClr val="tx1"/>
                </a:solidFill>
              </a:rPr>
              <a:t>Manager, Contracts Management, MRCBGK, presenting </a:t>
            </a:r>
            <a:r>
              <a:rPr lang="en-US" sz="1000" dirty="0">
                <a:solidFill>
                  <a:schemeClr val="tx1"/>
                </a:solidFill>
              </a:rPr>
              <a:t>on the tender </a:t>
            </a:r>
            <a:r>
              <a:rPr lang="en-US" sz="1000" dirty="0" smtClean="0">
                <a:solidFill>
                  <a:schemeClr val="tx1"/>
                </a:solidFill>
              </a:rPr>
              <a:t>requirements.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0902" y="2888438"/>
            <a:ext cx="31622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Mohd Salahuddin Yaacob, Senior Manager, Environmental, Safety &amp; Health (ESH</a:t>
            </a:r>
            <a:r>
              <a:rPr lang="en-US" sz="1000" dirty="0" smtClean="0"/>
              <a:t>), MRCBGK, presenting </a:t>
            </a:r>
            <a:r>
              <a:rPr lang="en-US" sz="1000" dirty="0"/>
              <a:t> </a:t>
            </a:r>
            <a:r>
              <a:rPr lang="en-US" sz="1000" dirty="0" smtClean="0"/>
              <a:t>on the fire protection system package</a:t>
            </a:r>
            <a:r>
              <a:rPr lang="en-US" sz="1000" dirty="0" smtClean="0"/>
              <a:t>’s </a:t>
            </a:r>
            <a:r>
              <a:rPr lang="en-US" sz="1000" dirty="0"/>
              <a:t>ESH requirements. </a:t>
            </a:r>
          </a:p>
          <a:p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110341" y="5428515"/>
            <a:ext cx="2795334" cy="837652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</a:rPr>
              <a:t>Mr. Ravendran Rasalingam, General Manager, quality assurance and quality control (QAQC), MRCBGK, presenting on  the need for quality assurance and quality control.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759125" y="564650"/>
            <a:ext cx="7867290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124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2015</a:t>
            </a:r>
            <a:endParaRPr lang="en-MY" sz="1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9408" y="564650"/>
            <a:ext cx="1442577" cy="431321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2017</a:t>
            </a:r>
            <a:endParaRPr lang="en-MY" sz="1400" dirty="0" smtClean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9124" y="1153149"/>
            <a:ext cx="786729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9125" y="1231550"/>
            <a:ext cx="1442576" cy="6556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24</a:t>
            </a:r>
            <a:r>
              <a:rPr lang="en-US" sz="1400" dirty="0" smtClean="0">
                <a:solidFill>
                  <a:schemeClr val="tx1"/>
                </a:solidFill>
              </a:rPr>
              <a:t> May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2017</a:t>
            </a:r>
            <a:endParaRPr lang="en-MY" sz="1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5396" y="1231549"/>
            <a:ext cx="6211018" cy="51558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MY" sz="1400" b="1" dirty="0">
                <a:solidFill>
                  <a:schemeClr val="tx2"/>
                </a:solidFill>
              </a:rPr>
              <a:t>Tender briefing </a:t>
            </a:r>
            <a:r>
              <a:rPr lang="en-MY" sz="1400" b="1" dirty="0" smtClean="0">
                <a:solidFill>
                  <a:schemeClr val="tx2"/>
                </a:solidFill>
              </a:rPr>
              <a:t>on </a:t>
            </a:r>
            <a:r>
              <a:rPr lang="en-MY" sz="1400" b="1" dirty="0" smtClean="0">
                <a:solidFill>
                  <a:schemeClr val="tx2"/>
                </a:solidFill>
              </a:rPr>
              <a:t>24</a:t>
            </a:r>
            <a:r>
              <a:rPr lang="en-MY" sz="1400" b="1" dirty="0" smtClean="0">
                <a:solidFill>
                  <a:schemeClr val="tx2"/>
                </a:solidFill>
              </a:rPr>
              <a:t> May </a:t>
            </a:r>
            <a:r>
              <a:rPr lang="en-MY" sz="1400" b="1" dirty="0" smtClean="0">
                <a:solidFill>
                  <a:schemeClr val="tx2"/>
                </a:solidFill>
              </a:rPr>
              <a:t>2017 </a:t>
            </a:r>
            <a:r>
              <a:rPr lang="en-MY" sz="1400" b="1" dirty="0" smtClean="0">
                <a:solidFill>
                  <a:schemeClr val="tx2"/>
                </a:solidFill>
              </a:rPr>
              <a:t>(supply, delivery, installation, testing and commissioning of genset for Light Rail Transit 3 (LRT3) </a:t>
            </a:r>
            <a:r>
              <a:rPr lang="en-US" sz="1400" b="1" dirty="0" smtClean="0">
                <a:solidFill>
                  <a:schemeClr val="tx2"/>
                </a:solidFill>
              </a:rPr>
              <a:t>from </a:t>
            </a:r>
            <a:r>
              <a:rPr lang="en-US" sz="1400" b="1" dirty="0" smtClean="0">
                <a:solidFill>
                  <a:schemeClr val="tx2"/>
                </a:solidFill>
              </a:rPr>
              <a:t>Bandar </a:t>
            </a:r>
            <a:r>
              <a:rPr lang="en-US" sz="1400" b="1" dirty="0">
                <a:solidFill>
                  <a:schemeClr val="tx2"/>
                </a:solidFill>
              </a:rPr>
              <a:t>Utama – Johan Setia</a:t>
            </a:r>
            <a:r>
              <a:rPr lang="en-MY" sz="1400" b="1" dirty="0" smtClean="0">
                <a:solidFill>
                  <a:schemeClr val="tx2"/>
                </a:solidFill>
              </a:rPr>
              <a:t>)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On </a:t>
            </a:r>
            <a:r>
              <a:rPr lang="en-US" sz="1400" dirty="0" smtClean="0">
                <a:solidFill>
                  <a:schemeClr val="tx1"/>
                </a:solidFill>
              </a:rPr>
              <a:t>24</a:t>
            </a:r>
            <a:r>
              <a:rPr lang="en-US" sz="1400" dirty="0" smtClean="0">
                <a:solidFill>
                  <a:schemeClr val="tx1"/>
                </a:solidFill>
              </a:rPr>
              <a:t> May </a:t>
            </a:r>
            <a:r>
              <a:rPr lang="en-US" sz="1400" dirty="0" smtClean="0">
                <a:solidFill>
                  <a:schemeClr val="tx1"/>
                </a:solidFill>
              </a:rPr>
              <a:t>2017, </a:t>
            </a:r>
            <a:r>
              <a:rPr lang="en-US" sz="1400" dirty="0">
                <a:solidFill>
                  <a:schemeClr val="tx1"/>
                </a:solidFill>
              </a:rPr>
              <a:t>Prasarana Malaysia </a:t>
            </a:r>
            <a:r>
              <a:rPr lang="en-US" sz="1400" dirty="0" smtClean="0">
                <a:solidFill>
                  <a:schemeClr val="tx1"/>
                </a:solidFill>
              </a:rPr>
              <a:t>Berhad (Prasarana) and </a:t>
            </a:r>
            <a:r>
              <a:rPr lang="en-US" sz="1400" dirty="0">
                <a:solidFill>
                  <a:schemeClr val="tx1"/>
                </a:solidFill>
              </a:rPr>
              <a:t>MRCB George Kent Sdn </a:t>
            </a:r>
            <a:r>
              <a:rPr lang="en-US" sz="1400" dirty="0" smtClean="0">
                <a:solidFill>
                  <a:schemeClr val="tx1"/>
                </a:solidFill>
              </a:rPr>
              <a:t>Bhd (MRCBGK) </a:t>
            </a:r>
            <a:r>
              <a:rPr lang="en-US" sz="1400" dirty="0">
                <a:solidFill>
                  <a:schemeClr val="tx1"/>
                </a:solidFill>
              </a:rPr>
              <a:t>held a tender briefing </a:t>
            </a:r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en-US" sz="1400" dirty="0">
                <a:solidFill>
                  <a:schemeClr val="tx1"/>
                </a:solidFill>
              </a:rPr>
              <a:t>supply, delivery, installation, testing and commissioning of </a:t>
            </a:r>
            <a:r>
              <a:rPr lang="en-US" sz="1400" dirty="0" smtClean="0">
                <a:solidFill>
                  <a:schemeClr val="tx1"/>
                </a:solidFill>
              </a:rPr>
              <a:t>genset </a:t>
            </a:r>
            <a:r>
              <a:rPr lang="en-US" sz="1400" dirty="0">
                <a:solidFill>
                  <a:schemeClr val="tx1"/>
                </a:solidFill>
              </a:rPr>
              <a:t>for Light Rail Transit 3 (LRT3) from Bandar Utama – Johan Setia”. </a:t>
            </a:r>
            <a:r>
              <a:rPr lang="en-US" sz="1400" dirty="0">
                <a:solidFill>
                  <a:schemeClr val="tx1"/>
                </a:solidFill>
              </a:rPr>
              <a:t>Present at the briefing </a:t>
            </a:r>
            <a:r>
              <a:rPr lang="en-US" sz="1400" dirty="0" smtClean="0">
                <a:solidFill>
                  <a:schemeClr val="tx1"/>
                </a:solidFill>
              </a:rPr>
              <a:t>were </a:t>
            </a:r>
            <a:r>
              <a:rPr lang="en-US" sz="1400" dirty="0">
                <a:solidFill>
                  <a:schemeClr val="tx1"/>
                </a:solidFill>
              </a:rPr>
              <a:t>Mr. </a:t>
            </a:r>
            <a:r>
              <a:rPr lang="en-US" sz="1400" dirty="0" smtClean="0">
                <a:solidFill>
                  <a:schemeClr val="tx1"/>
                </a:solidFill>
              </a:rPr>
              <a:t>Ahmad Hakimi Ali, Associate, </a:t>
            </a:r>
            <a:r>
              <a:rPr lang="en-US" sz="1400" dirty="0" err="1">
                <a:solidFill>
                  <a:schemeClr val="tx1"/>
                </a:solidFill>
              </a:rPr>
              <a:t>Prasarana</a:t>
            </a:r>
            <a:r>
              <a:rPr lang="en-US" sz="1400" dirty="0">
                <a:solidFill>
                  <a:schemeClr val="tx1"/>
                </a:solidFill>
              </a:rPr>
              <a:t> Rail and Infrastructure Projects </a:t>
            </a:r>
            <a:r>
              <a:rPr lang="en-US" sz="1400" dirty="0" err="1">
                <a:solidFill>
                  <a:schemeClr val="tx1"/>
                </a:solidFill>
              </a:rPr>
              <a:t>Sdn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Bhd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smtClean="0">
                <a:solidFill>
                  <a:schemeClr val="tx1"/>
                </a:solidFill>
              </a:rPr>
              <a:t>PRAISE); Mr. Ahmad </a:t>
            </a:r>
            <a:r>
              <a:rPr lang="en-US" sz="1400" dirty="0" err="1" smtClean="0">
                <a:solidFill>
                  <a:schemeClr val="tx1"/>
                </a:solidFill>
              </a:rPr>
              <a:t>Ruzaini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Redzuan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Engineer, Infrastructure Construction Management, MRCBGK; </a:t>
            </a:r>
            <a:r>
              <a:rPr lang="en-US" sz="1400" dirty="0" smtClean="0">
                <a:solidFill>
                  <a:schemeClr val="tx1"/>
                </a:solidFill>
              </a:rPr>
              <a:t>Mr. </a:t>
            </a:r>
            <a:r>
              <a:rPr lang="en-US" sz="1400" dirty="0" smtClean="0">
                <a:solidFill>
                  <a:schemeClr val="tx1"/>
                </a:solidFill>
              </a:rPr>
              <a:t>Mohd Salahuddin Yaacob, </a:t>
            </a:r>
            <a:r>
              <a:rPr lang="en-US" sz="1400" dirty="0">
                <a:solidFill>
                  <a:schemeClr val="tx1"/>
                </a:solidFill>
              </a:rPr>
              <a:t>Senior Manager, Environmental, Safety &amp; Health (ESH), </a:t>
            </a:r>
            <a:r>
              <a:rPr lang="en-US" sz="1400" dirty="0" smtClean="0">
                <a:solidFill>
                  <a:schemeClr val="tx1"/>
                </a:solidFill>
              </a:rPr>
              <a:t>MRCBGK; Mr. </a:t>
            </a:r>
            <a:r>
              <a:rPr lang="en-US" sz="1400" dirty="0" smtClean="0">
                <a:solidFill>
                  <a:schemeClr val="tx1"/>
                </a:solidFill>
              </a:rPr>
              <a:t>Thong Chong Yong, </a:t>
            </a:r>
            <a:r>
              <a:rPr lang="en-US" sz="1400" dirty="0" smtClean="0">
                <a:solidFill>
                  <a:schemeClr val="tx1"/>
                </a:solidFill>
              </a:rPr>
              <a:t>Senior Manager, </a:t>
            </a:r>
            <a:r>
              <a:rPr lang="en-US" sz="1400" dirty="0">
                <a:solidFill>
                  <a:schemeClr val="tx1"/>
                </a:solidFill>
              </a:rPr>
              <a:t>Contracts </a:t>
            </a:r>
            <a:r>
              <a:rPr lang="en-US" sz="1400" dirty="0" smtClean="0">
                <a:solidFill>
                  <a:schemeClr val="tx1"/>
                </a:solidFill>
              </a:rPr>
              <a:t>Management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MRCBGK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and</a:t>
            </a:r>
            <a:r>
              <a:rPr lang="en-US" sz="1400" dirty="0">
                <a:solidFill>
                  <a:schemeClr val="tx1"/>
                </a:solidFill>
              </a:rPr>
              <a:t> Mr. Ravendran Rasalingam, General Manager, quality assurance and quality control (QAQC), MRCBGK.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Event Gallery</a:t>
            </a:r>
            <a:endParaRPr lang="en-MY" sz="14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6830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2016</a:t>
            </a:r>
            <a:endParaRPr lang="en-MY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719" y="174812"/>
            <a:ext cx="8640000" cy="8068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2"/>
                </a:solidFill>
              </a:rPr>
              <a:t>Tender briefing on 24 May 2017 (supply, delivery, installation, testing and commissioning of g</a:t>
            </a:r>
            <a:r>
              <a:rPr lang="en-US" sz="1400" b="1" dirty="0" smtClean="0">
                <a:solidFill>
                  <a:schemeClr val="tx2"/>
                </a:solidFill>
              </a:rPr>
              <a:t>enset </a:t>
            </a:r>
            <a:r>
              <a:rPr lang="en-US" sz="1400" b="1" dirty="0">
                <a:solidFill>
                  <a:schemeClr val="tx2"/>
                </a:solidFill>
              </a:rPr>
              <a:t>for Light Rail Transit 3 (LRT3) from Bandar Utama – Johan Setia)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719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Picture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3052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104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719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3052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5385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" y="2951916"/>
            <a:ext cx="2889994" cy="520099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</a:rPr>
              <a:t>Mr. Ahmad Hakimi Ali, </a:t>
            </a:r>
            <a:r>
              <a:rPr lang="en-US" sz="1000" dirty="0" smtClean="0">
                <a:solidFill>
                  <a:schemeClr val="tx1"/>
                </a:solidFill>
              </a:rPr>
              <a:t>Associate, </a:t>
            </a:r>
            <a:r>
              <a:rPr lang="en-US" sz="1000" dirty="0" err="1">
                <a:solidFill>
                  <a:schemeClr val="tx1"/>
                </a:solidFill>
              </a:rPr>
              <a:t>Prasarana</a:t>
            </a:r>
            <a:r>
              <a:rPr lang="en-US" sz="1000" dirty="0">
                <a:solidFill>
                  <a:schemeClr val="tx1"/>
                </a:solidFill>
              </a:rPr>
              <a:t> Rail and Infrastructure Projects </a:t>
            </a:r>
            <a:r>
              <a:rPr lang="en-US" sz="1000" dirty="0" err="1">
                <a:solidFill>
                  <a:schemeClr val="tx1"/>
                </a:solidFill>
              </a:rPr>
              <a:t>Sdn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Bhd</a:t>
            </a:r>
            <a:r>
              <a:rPr lang="en-US" sz="1000" dirty="0">
                <a:solidFill>
                  <a:schemeClr val="tx1"/>
                </a:solidFill>
              </a:rPr>
              <a:t> (PRAISE</a:t>
            </a:r>
            <a:r>
              <a:rPr lang="en-US" sz="1000" dirty="0" smtClean="0">
                <a:solidFill>
                  <a:schemeClr val="tx1"/>
                </a:solidFill>
              </a:rPr>
              <a:t>), delivering the opening remarks.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3052" y="2862892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5385" y="2852115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719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3052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1643" y="5390974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6117" y="2887917"/>
            <a:ext cx="309139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/>
              <a:t>Mr. Ahmad </a:t>
            </a:r>
            <a:r>
              <a:rPr lang="en-US" sz="1000" dirty="0" err="1"/>
              <a:t>Ruzaini</a:t>
            </a:r>
            <a:r>
              <a:rPr lang="en-US" sz="1000" dirty="0"/>
              <a:t> </a:t>
            </a:r>
            <a:r>
              <a:rPr lang="en-US" sz="1000" dirty="0" err="1"/>
              <a:t>Redzuan</a:t>
            </a:r>
            <a:r>
              <a:rPr lang="en-US" sz="1000" dirty="0"/>
              <a:t>, Engineer, Infrastructure Construction Management, </a:t>
            </a:r>
            <a:r>
              <a:rPr lang="en-US" sz="1000" dirty="0" smtClean="0"/>
              <a:t>MRCBGK, presenting on the technical aspects of the </a:t>
            </a:r>
            <a:r>
              <a:rPr lang="en-US" sz="1000" dirty="0"/>
              <a:t>G</a:t>
            </a:r>
            <a:r>
              <a:rPr lang="en-US" sz="1000" dirty="0" smtClean="0"/>
              <a:t>enset package.  </a:t>
            </a:r>
            <a:endParaRPr lang="en-US" sz="1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7" y="1124522"/>
            <a:ext cx="2704153" cy="18027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" y="1124525"/>
            <a:ext cx="2741086" cy="1827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01" y="1124297"/>
            <a:ext cx="2704830" cy="1803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6" y="3481901"/>
            <a:ext cx="2682960" cy="17886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9696" y="5264529"/>
            <a:ext cx="2795334" cy="974907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</a:rPr>
              <a:t>Mr. Thong Chong Yong, Senior Manager, Contracts Management, MRCBGK, presenting on the tender requirements.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6129" y="2898692"/>
            <a:ext cx="317097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/>
              <a:t>Mr. Ravendran Rasalingam, General Manager, quality assurance and quality control (QAQC), MRCBGK, presenting on  the need for quality assurance and quality control.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62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759125" y="564650"/>
            <a:ext cx="7867290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124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9408" y="564650"/>
            <a:ext cx="1442577" cy="431321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9124" y="1153149"/>
            <a:ext cx="786729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9125" y="1231550"/>
            <a:ext cx="1442576" cy="6556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 May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5396" y="1231549"/>
            <a:ext cx="6211018" cy="51558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Tender briefing 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24 May 2017 (supply, delivery, installation, testing and commissioning of air conditioning and mechanical ventilation system for Light Rail Transit 3 (LRT3)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Bandar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Utama – Johan Setia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 May 2017,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Prasarana Malaysia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Berhad (Prasarana)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 George Kent Sdn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Bhd (MRCBGK)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held a tender briefing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supply, delivery, installation, testing and commissioning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 conditioning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mechanical ventilation system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Light Rail Transit 3 (LRT3) from Bandar Utama – Johan Setia”. Present at the briefing </a:t>
            </a:r>
            <a:r>
              <a:rPr lang="en-US" sz="1400" dirty="0">
                <a:solidFill>
                  <a:srgbClr val="000000"/>
                </a:solidFill>
              </a:rPr>
              <a:t>were Mr. </a:t>
            </a:r>
            <a:r>
              <a:rPr lang="en-US" sz="1400" dirty="0" err="1">
                <a:solidFill>
                  <a:srgbClr val="000000"/>
                </a:solidFill>
              </a:rPr>
              <a:t>Rahizad</a:t>
            </a:r>
            <a:r>
              <a:rPr lang="en-US" sz="1400" dirty="0">
                <a:solidFill>
                  <a:srgbClr val="000000"/>
                </a:solidFill>
              </a:rPr>
              <a:t> Rashid, Vice President, </a:t>
            </a:r>
            <a:r>
              <a:rPr lang="en-US" sz="1400" dirty="0" err="1">
                <a:solidFill>
                  <a:srgbClr val="000000"/>
                </a:solidFill>
              </a:rPr>
              <a:t>Prasarana</a:t>
            </a:r>
            <a:r>
              <a:rPr lang="en-US" sz="1400" dirty="0">
                <a:solidFill>
                  <a:srgbClr val="000000"/>
                </a:solidFill>
              </a:rPr>
              <a:t> Rail and Infrastructure Projects </a:t>
            </a:r>
            <a:r>
              <a:rPr lang="en-US" sz="1400" dirty="0" err="1">
                <a:solidFill>
                  <a:srgbClr val="000000"/>
                </a:solidFill>
              </a:rPr>
              <a:t>Sdn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Bhd</a:t>
            </a:r>
            <a:r>
              <a:rPr lang="en-US" sz="1400" dirty="0">
                <a:solidFill>
                  <a:srgbClr val="000000"/>
                </a:solidFill>
              </a:rPr>
              <a:t> (PRAISE); Mr. </a:t>
            </a:r>
            <a:r>
              <a:rPr lang="en-US" sz="1400" dirty="0" err="1">
                <a:solidFill>
                  <a:srgbClr val="000000"/>
                </a:solidFill>
              </a:rPr>
              <a:t>Fadli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Naim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Md </a:t>
            </a:r>
            <a:r>
              <a:rPr lang="en-US" sz="1400" dirty="0" err="1">
                <a:solidFill>
                  <a:srgbClr val="000000"/>
                </a:solidFill>
              </a:rPr>
              <a:t>Yusop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Engineer, Infrastructure Construction Management, MRCBGK;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Mr. Mohd Salahuddin Yaacob,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Senior Manager, Environmental, Safety &amp; Health (ESH),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MRCBGK; Mr. Thong Chong Yong, Senior Manager,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MRCBGK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Mr. Ravendran Rasalingam, General Manager, quality assurance and quality control (QAQC), MRCBGK.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 Gallery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6830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</a:t>
            </a:r>
            <a:endParaRPr kumimoji="0" lang="en-MY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3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719" y="174812"/>
            <a:ext cx="8640000" cy="8068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rgbClr val="0000FF"/>
                </a:solidFill>
              </a:rPr>
              <a:t>Tender briefing on 24 May 2017 (supply, delivery, installation, testing and commissioning of air conditioning and mechanical ventilation system for Light Rail Transit 3 (LRT3) from Bandar Utama – Johan Setia)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719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3052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104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719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5385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" y="2907240"/>
            <a:ext cx="2889994" cy="56477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Mr. </a:t>
            </a:r>
            <a:r>
              <a:rPr lang="en-US" sz="1000" dirty="0" err="1">
                <a:solidFill>
                  <a:srgbClr val="000000"/>
                </a:solidFill>
              </a:rPr>
              <a:t>Rahizad</a:t>
            </a:r>
            <a:r>
              <a:rPr lang="en-US" sz="1000" dirty="0">
                <a:solidFill>
                  <a:srgbClr val="000000"/>
                </a:solidFill>
              </a:rPr>
              <a:t> Rashid, Vice President, </a:t>
            </a:r>
            <a:r>
              <a:rPr lang="en-US" sz="1000" dirty="0" err="1">
                <a:solidFill>
                  <a:srgbClr val="000000"/>
                </a:solidFill>
              </a:rPr>
              <a:t>Prasarana</a:t>
            </a:r>
            <a:r>
              <a:rPr lang="en-US" sz="1000" dirty="0">
                <a:solidFill>
                  <a:srgbClr val="000000"/>
                </a:solidFill>
              </a:rPr>
              <a:t> Rail and Infrastructure Projects </a:t>
            </a:r>
            <a:r>
              <a:rPr lang="en-US" sz="1000" dirty="0" err="1">
                <a:solidFill>
                  <a:srgbClr val="000000"/>
                </a:solidFill>
              </a:rPr>
              <a:t>Sdn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Bhd</a:t>
            </a:r>
            <a:r>
              <a:rPr lang="en-US" sz="1000" dirty="0">
                <a:solidFill>
                  <a:srgbClr val="000000"/>
                </a:solidFill>
              </a:rPr>
              <a:t> (PRAISE</a:t>
            </a:r>
            <a:r>
              <a:rPr lang="en-US" sz="1000" dirty="0" smtClean="0">
                <a:solidFill>
                  <a:srgbClr val="000000"/>
                </a:solidFill>
              </a:rPr>
              <a:t>), delivering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opening remarks.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3052" y="2862892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5385" y="2852115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719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3052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1643" y="5390974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8301" y="2950150"/>
            <a:ext cx="302473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Mr. </a:t>
            </a:r>
            <a:r>
              <a:rPr lang="en-US" sz="1000" dirty="0" err="1">
                <a:solidFill>
                  <a:srgbClr val="000000"/>
                </a:solidFill>
              </a:rPr>
              <a:t>Fadli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Naim</a:t>
            </a:r>
            <a:r>
              <a:rPr lang="en-US" sz="1000" dirty="0">
                <a:solidFill>
                  <a:srgbClr val="000000"/>
                </a:solidFill>
              </a:rPr>
              <a:t> Md </a:t>
            </a:r>
            <a:r>
              <a:rPr lang="en-US" sz="1000" dirty="0" err="1">
                <a:solidFill>
                  <a:srgbClr val="000000"/>
                </a:solidFill>
              </a:rPr>
              <a:t>Yusop</a:t>
            </a:r>
            <a:r>
              <a:rPr lang="en-US" sz="1000" dirty="0">
                <a:solidFill>
                  <a:srgbClr val="000000"/>
                </a:solidFill>
              </a:rPr>
              <a:t>, Engineer, Infrastructure Construction Management, </a:t>
            </a:r>
            <a:r>
              <a:rPr lang="en-US" sz="1000" dirty="0" smtClean="0">
                <a:solidFill>
                  <a:srgbClr val="000000"/>
                </a:solidFill>
              </a:rPr>
              <a:t>MRCBGK</a:t>
            </a:r>
            <a:r>
              <a:rPr lang="en-US" sz="1000" dirty="0">
                <a:solidFill>
                  <a:srgbClr val="000000"/>
                </a:solidFill>
              </a:rPr>
              <a:t>,</a:t>
            </a:r>
            <a:r>
              <a:rPr lang="en-US" sz="1000" dirty="0" smtClean="0">
                <a:solidFill>
                  <a:srgbClr val="000000"/>
                </a:solidFill>
              </a:rPr>
              <a:t> presenting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the technical aspects of the air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conditioning and mechanical ventilation system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package.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7" y="1124522"/>
            <a:ext cx="2704153" cy="1802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" y="1124525"/>
            <a:ext cx="2741086" cy="182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01" y="1137110"/>
            <a:ext cx="2703330" cy="1802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6" y="3481901"/>
            <a:ext cx="2682960" cy="17886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9696" y="5264529"/>
            <a:ext cx="2795334" cy="974907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Mr. Ravendran Rasalingam, General Manager, quality assurance and quality control (QAQC), MRCBGK, presenting on  the need for quality assurance and quality control.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78282" y="2918017"/>
            <a:ext cx="2983156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Mr. Thong Chong Yong, Senior Manager, Contracts Management, MRCBGK, presenting on the tender requirements.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4" y="3465986"/>
            <a:ext cx="270076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759125" y="564650"/>
            <a:ext cx="7867290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124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9408" y="564650"/>
            <a:ext cx="1442577" cy="431321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9124" y="1153149"/>
            <a:ext cx="786729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9125" y="1231550"/>
            <a:ext cx="1442576" cy="6556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May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5396" y="1231549"/>
            <a:ext cx="6211018" cy="51558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Tender briefing 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25 May 2017 (supply, delivery, installation, testing and commissioning of lifts for</a:t>
            </a:r>
            <a:r>
              <a:rPr kumimoji="0" lang="en-MY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package LIF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(Eastern</a:t>
            </a:r>
            <a:r>
              <a:rPr kumimoji="0" lang="en-MY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Western)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Light Rail Transit 3 (LRT3)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Bandar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Utama – Johan Setia</a:t>
            </a:r>
            <a:r>
              <a: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May 2017,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Prasarana Malaysia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Berhad (Prasarana)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 George Kent Sdn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Bhd (MRCBGK)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held a tender briefing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LRT3’s </a:t>
            </a:r>
            <a:r>
              <a:rPr lang="en-US" sz="1400" dirty="0">
                <a:solidFill>
                  <a:srgbClr val="000000"/>
                </a:solidFill>
              </a:rPr>
              <a:t>“supply, delivery, installation, testing and </a:t>
            </a:r>
            <a:r>
              <a:rPr lang="en-US" sz="1400" dirty="0" smtClean="0">
                <a:solidFill>
                  <a:srgbClr val="000000"/>
                </a:solidFill>
              </a:rPr>
              <a:t>commissioning of lifts for package LIF (Eastern </a:t>
            </a:r>
            <a:r>
              <a:rPr lang="en-US" sz="1400" dirty="0">
                <a:solidFill>
                  <a:srgbClr val="000000"/>
                </a:solidFill>
              </a:rPr>
              <a:t>&amp; Western) for Light Rail Transit 3 (LRT3) from Bandar Utama – Johan Setia”.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 at the briefing were </a:t>
            </a:r>
            <a:r>
              <a:rPr lang="en-US" sz="1400" dirty="0">
                <a:solidFill>
                  <a:srgbClr val="000000"/>
                </a:solidFill>
              </a:rPr>
              <a:t>Mr. </a:t>
            </a:r>
            <a:r>
              <a:rPr lang="en-US" sz="1400" dirty="0" err="1">
                <a:solidFill>
                  <a:srgbClr val="000000"/>
                </a:solidFill>
              </a:rPr>
              <a:t>Yazid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Ahad</a:t>
            </a:r>
            <a:r>
              <a:rPr lang="en-US" sz="1400" dirty="0">
                <a:solidFill>
                  <a:srgbClr val="000000"/>
                </a:solidFill>
              </a:rPr>
              <a:t>, Vice President, </a:t>
            </a:r>
            <a:r>
              <a:rPr lang="en-US" sz="1400" dirty="0" err="1">
                <a:solidFill>
                  <a:srgbClr val="000000"/>
                </a:solidFill>
              </a:rPr>
              <a:t>Prasarana</a:t>
            </a:r>
            <a:r>
              <a:rPr lang="en-US" sz="1400" dirty="0">
                <a:solidFill>
                  <a:srgbClr val="000000"/>
                </a:solidFill>
              </a:rPr>
              <a:t> Rail and Infrastructure Projects </a:t>
            </a:r>
            <a:r>
              <a:rPr lang="en-US" sz="1400" dirty="0" err="1">
                <a:solidFill>
                  <a:srgbClr val="000000"/>
                </a:solidFill>
              </a:rPr>
              <a:t>Sdn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Bhd</a:t>
            </a:r>
            <a:r>
              <a:rPr lang="en-US" sz="1400" dirty="0">
                <a:solidFill>
                  <a:srgbClr val="000000"/>
                </a:solidFill>
              </a:rPr>
              <a:t> (PRAISE</a:t>
            </a:r>
            <a:r>
              <a:rPr lang="en-US" sz="1400" dirty="0" smtClean="0">
                <a:solidFill>
                  <a:srgbClr val="000000"/>
                </a:solidFill>
              </a:rPr>
              <a:t>);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Mr.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Loon, Design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Engineer</a:t>
            </a:r>
            <a:r>
              <a:rPr lang="en-US" sz="1400" dirty="0">
                <a:solidFill>
                  <a:srgbClr val="000000"/>
                </a:solidFill>
              </a:rPr>
              <a:t>, Infrastructure, Engineering &amp; Design Department (IED</a:t>
            </a:r>
            <a:r>
              <a:rPr lang="en-US" sz="1400" dirty="0" smtClean="0">
                <a:solidFill>
                  <a:srgbClr val="000000"/>
                </a:solidFill>
              </a:rPr>
              <a:t>),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MRCBGK;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Mr. Mohd Salahuddin Yaacob,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Senior Manager, Environmental, Safety &amp; Health (ESH),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MRCBGK; Mr. Thong Chong Yong, Senior Manager,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MRCBGK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Mr. Ravendran Rasalingam, General Manager, quality assurance and quality control (QAQC), MRCBGK.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 Gallery</a:t>
            </a:r>
            <a:endParaRPr kumimoji="0" lang="en-MY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6830" y="564650"/>
            <a:ext cx="1442577" cy="431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</a:t>
            </a:r>
            <a:endParaRPr kumimoji="0" lang="en-MY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719" y="174812"/>
            <a:ext cx="8640000" cy="8068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rgbClr val="0000FF"/>
                </a:solidFill>
              </a:rPr>
              <a:t>Tender briefing on 25 May 2017 (supply, delivery, installation, testing and commissioning </a:t>
            </a:r>
            <a:r>
              <a:rPr lang="en-US" sz="1400" b="1" dirty="0" smtClean="0">
                <a:solidFill>
                  <a:srgbClr val="0000FF"/>
                </a:solidFill>
              </a:rPr>
              <a:t>of lifts for </a:t>
            </a:r>
            <a:r>
              <a:rPr lang="en-US" sz="1400" b="1" dirty="0">
                <a:solidFill>
                  <a:srgbClr val="0000FF"/>
                </a:solidFill>
              </a:rPr>
              <a:t>package LIF (Eastern &amp; Western) for Light Rail Transit 3 (LRT3) from Bandar Utama – Johan Setia)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719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3052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385" y="1169893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719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3052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5385" y="3668356"/>
            <a:ext cx="2795334" cy="162709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43" y="2907240"/>
            <a:ext cx="2795334" cy="56477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Representatives from pre-qualified contractors registering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 attendance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4596" y="2862891"/>
            <a:ext cx="2853790" cy="70924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5385" y="2852115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719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3052" y="5349239"/>
            <a:ext cx="2795334" cy="66159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5385" y="5349239"/>
            <a:ext cx="2795334" cy="42627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5675" y="2887016"/>
            <a:ext cx="3205793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Mr. Chan </a:t>
            </a:r>
            <a:r>
              <a:rPr lang="en-US" sz="1000" dirty="0" err="1">
                <a:solidFill>
                  <a:srgbClr val="000000"/>
                </a:solidFill>
              </a:rPr>
              <a:t>Wai</a:t>
            </a:r>
            <a:r>
              <a:rPr lang="en-US" sz="1000" dirty="0">
                <a:solidFill>
                  <a:srgbClr val="000000"/>
                </a:solidFill>
              </a:rPr>
              <a:t> Loon, Design Engineer, Infrastructure, Engineering &amp; Design Department (IED), </a:t>
            </a:r>
            <a:r>
              <a:rPr lang="en-US" sz="1000" dirty="0" smtClean="0">
                <a:solidFill>
                  <a:srgbClr val="000000"/>
                </a:solidFill>
              </a:rPr>
              <a:t>MRCBGK, presenting on the technical aspects of the package.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21" y="1041684"/>
            <a:ext cx="2704830" cy="1803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0" y="1043734"/>
            <a:ext cx="2741086" cy="182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14" y="1041684"/>
            <a:ext cx="2704830" cy="1803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1" y="3538332"/>
            <a:ext cx="2735799" cy="18238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99" y="3539342"/>
            <a:ext cx="2709481" cy="18063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82258" y="5416318"/>
            <a:ext cx="2795334" cy="974907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Mr.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Thong Chong Yong,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Senior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Manager, Contracts Management, MRCBGK, presenting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the tender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requirements.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0902" y="2888438"/>
            <a:ext cx="3016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Mohd Salahuddin Yaacob, Senior Manager, Environmental, Safety &amp; Health (ESH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MRCBGK, presenting  on the package’s ESH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requirements.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341" y="5428515"/>
            <a:ext cx="2795334" cy="837652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Mr. Ravendran Rasalingam, General Manager, quality assurance and quality control (QAQC), MRCBGK, presenting on  the need for quality assurance and quality control. </a:t>
            </a:r>
          </a:p>
        </p:txBody>
      </p:sp>
    </p:spTree>
    <p:extLst>
      <p:ext uri="{BB962C8B-B14F-4D97-AF65-F5344CB8AC3E}">
        <p14:creationId xmlns:p14="http://schemas.microsoft.com/office/powerpoint/2010/main" val="4714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Pemandu_template">
  <a:themeElements>
    <a:clrScheme name="MRCB">
      <a:dk1>
        <a:srgbClr val="000000"/>
      </a:dk1>
      <a:lt1>
        <a:srgbClr val="FFFFFF"/>
      </a:lt1>
      <a:dk2>
        <a:srgbClr val="0000FF"/>
      </a:dk2>
      <a:lt2>
        <a:srgbClr val="FFFFFF"/>
      </a:lt2>
      <a:accent1>
        <a:srgbClr val="5B9BD5"/>
      </a:accent1>
      <a:accent2>
        <a:srgbClr val="ED7D31"/>
      </a:accent2>
      <a:accent3>
        <a:srgbClr val="FFC000"/>
      </a:accent3>
      <a:accent4>
        <a:srgbClr val="0000FF"/>
      </a:accent4>
      <a:accent5>
        <a:srgbClr val="FF00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RCB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mandu_template">
  <a:themeElements>
    <a:clrScheme name="MRCB">
      <a:dk1>
        <a:srgbClr val="000000"/>
      </a:dk1>
      <a:lt1>
        <a:srgbClr val="FFFFFF"/>
      </a:lt1>
      <a:dk2>
        <a:srgbClr val="0000FF"/>
      </a:dk2>
      <a:lt2>
        <a:srgbClr val="FFFFFF"/>
      </a:lt2>
      <a:accent1>
        <a:srgbClr val="5B9BD5"/>
      </a:accent1>
      <a:accent2>
        <a:srgbClr val="ED7D31"/>
      </a:accent2>
      <a:accent3>
        <a:srgbClr val="FFC000"/>
      </a:accent3>
      <a:accent4>
        <a:srgbClr val="0000FF"/>
      </a:accent4>
      <a:accent5>
        <a:srgbClr val="FF00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RCB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Pemandu_FFC_TNZ003</Template>
  <TotalTime>4826</TotalTime>
  <Words>1679</Words>
  <Application>Microsoft Office PowerPoint</Application>
  <PresentationFormat>Custom</PresentationFormat>
  <Paragraphs>96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Times New Roman</vt:lpstr>
      <vt:lpstr>Pemandu_template</vt:lpstr>
      <vt:lpstr>1_Pemandu_template</vt:lpstr>
      <vt:lpstr>think-cell Slide</vt:lpstr>
      <vt:lpstr>LRT3 Website Proposed content for events &amp; press release</vt:lpstr>
      <vt:lpstr>Events</vt:lpstr>
      <vt:lpstr>PowerPoint Presentation</vt:lpstr>
      <vt:lpstr>Events</vt:lpstr>
      <vt:lpstr>PowerPoint Presentation</vt:lpstr>
      <vt:lpstr>Events</vt:lpstr>
      <vt:lpstr>PowerPoint Presentation</vt:lpstr>
      <vt:lpstr>Events</vt:lpstr>
      <vt:lpstr>PowerPoint Presentation</vt:lpstr>
      <vt:lpstr>Events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Zaid bin Yusof</dc:creator>
  <cp:lastModifiedBy>Kavithah Rakwan</cp:lastModifiedBy>
  <cp:revision>443</cp:revision>
  <cp:lastPrinted>2017-06-08T08:56:43Z</cp:lastPrinted>
  <dcterms:created xsi:type="dcterms:W3CDTF">2013-01-08T09:20:51Z</dcterms:created>
  <dcterms:modified xsi:type="dcterms:W3CDTF">2017-06-08T08:56:47Z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